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  <p:sldId id="290" r:id="rId27"/>
  </p:sldIdLst>
  <p:sldSz cx="12188825" cy="6858000"/>
  <p:notesSz cx="6858000" cy="9144000"/>
  <p:defaultTextStyle>
    <a:defPPr>
      <a:defRPr lang="en-US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3" pos="383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314"/>
    <p:restoredTop sz="94492" autoAdjust="0"/>
  </p:normalViewPr>
  <p:slideViewPr>
    <p:cSldViewPr>
      <p:cViewPr varScale="1">
        <p:scale>
          <a:sx n="74" d="100"/>
          <a:sy n="74" d="100"/>
        </p:scale>
        <p:origin x="720" y="176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notesMaster" Target="notesMasters/notesMaster1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5E03B7-B591-4A2A-B695-014C5A39F13E}" type="datetimeFigureOut">
              <a:rPr lang="en-US"/>
              <a:t>11/13/16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322BB-75AD-4A1E-9661-2724167329F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2705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FBD7B-E4FB-4AA8-9540-FD148073ACB3}" type="datetimeFigureOut">
              <a:rPr lang="en-US"/>
              <a:t>11/13/16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5B7DE-1198-4F2F-B574-CA8CAE34164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23124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1135743"/>
            <a:ext cx="1622332" cy="799981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324" y="362396"/>
            <a:ext cx="9141619" cy="167640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60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324" y="2089595"/>
            <a:ext cx="9141619" cy="886344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chemeClr val="accent1"/>
                </a:solidFill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09051-6E81-43E8-9099-FF6A0C3DCFE8}" type="datetime1">
              <a:rPr lang="en-US"/>
              <a:t>11/13/16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10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CEAB04-7709-4C1E-A61A-74684A0170FC}" type="datetime1">
              <a:rPr lang="en-US"/>
              <a:t>11/13/16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082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 rot="5400000">
            <a:off x="9583007" y="233864"/>
            <a:ext cx="1063300" cy="524046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5" name="bottom graphic"/>
          <p:cNvGrpSpPr/>
          <p:nvPr/>
        </p:nvGrpSpPr>
        <p:grpSpPr>
          <a:xfrm>
            <a:off x="0" y="5395517"/>
            <a:ext cx="12188825" cy="1462483"/>
            <a:chOff x="0" y="4046638"/>
            <a:chExt cx="9144000" cy="1096862"/>
          </a:xfrm>
        </p:grpSpPr>
        <p:sp>
          <p:nvSpPr>
            <p:cNvPr id="16" name="Freeform 15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72"/>
            <p:cNvSpPr/>
            <p:nvPr/>
          </p:nvSpPr>
          <p:spPr bwMode="ltGray">
            <a:xfrm rot="5400000">
              <a:off x="4023569" y="23069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51060" y="1150514"/>
            <a:ext cx="1828324" cy="502168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8882" y="1150514"/>
            <a:ext cx="8227457" cy="5021685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79BD0D-E0B1-4CED-AC65-708AC79EB9CD}" type="datetime1">
              <a:rPr lang="en-US"/>
              <a:t>11/13/16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1644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3EA6D-DF0B-4D4B-B359-5F1D1D0E30A4}" type="datetime1">
              <a:rPr lang="en-US"/>
              <a:t>11/13/16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515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quares"/>
          <p:cNvGrpSpPr/>
          <p:nvPr/>
        </p:nvGrpSpPr>
        <p:grpSpPr>
          <a:xfrm>
            <a:off x="0" y="3124415"/>
            <a:ext cx="1622332" cy="805061"/>
            <a:chOff x="0" y="2343311"/>
            <a:chExt cx="1217066" cy="603796"/>
          </a:xfrm>
        </p:grpSpPr>
        <p:sp>
          <p:nvSpPr>
            <p:cNvPr id="8" name="Rounded Rectangle 7"/>
            <p:cNvSpPr/>
            <p:nvPr/>
          </p:nvSpPr>
          <p:spPr>
            <a:xfrm>
              <a:off x="787514" y="2347123"/>
              <a:ext cx="429552" cy="599984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86370" y="2347123"/>
              <a:ext cx="429552" cy="599984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92604" y="2535915"/>
              <a:ext cx="599986" cy="214778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grpSp>
        <p:nvGrpSpPr>
          <p:cNvPr id="19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0" name="Freeform 19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21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324" y="1932518"/>
            <a:ext cx="9141619" cy="2105367"/>
          </a:xfrm>
        </p:spPr>
        <p:txBody>
          <a:bodyPr anchor="b">
            <a:normAutofit/>
          </a:bodyPr>
          <a:lstStyle>
            <a:lvl1pPr algn="l">
              <a:defRPr sz="60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324" y="4084264"/>
            <a:ext cx="9141619" cy="933297"/>
          </a:xfrm>
        </p:spPr>
        <p:txBody>
          <a:bodyPr anchor="t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8987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284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379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4746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5696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6645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7594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DB99-15BC-4479-BAC5-1E502E66917A}" type="datetime1">
              <a:rPr lang="en-US"/>
              <a:t>11/13/16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5693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888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412" y="1600200"/>
            <a:ext cx="4875530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7C2A3-CD19-48AB-9F64-ECCF75182EDD}" type="datetime1">
              <a:rPr lang="en-US"/>
              <a:t>11/13/16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7796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888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2" y="1596571"/>
            <a:ext cx="4875530" cy="816429"/>
          </a:xfrm>
        </p:spPr>
        <p:txBody>
          <a:bodyPr anchor="ctr">
            <a:norm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4412" y="2413000"/>
            <a:ext cx="4875530" cy="375919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 baseline="0"/>
            </a:lvl8pPr>
            <a:lvl9pPr>
              <a:defRPr sz="20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E8C1-7C87-4705-AB97-8CD17D208E3F}" type="datetime1">
              <a:rPr lang="en-US"/>
              <a:t>11/13/16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87039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C624E-DF92-4841-B9B9-DD11AA239B85}" type="datetime1">
              <a:rPr lang="en-US"/>
              <a:t>11/13/16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6903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9" name="Freeform 8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A3AE1-4360-4D5B-BDBC-656B872DD533}" type="datetime1">
              <a:rPr lang="en-US"/>
              <a:t>11/13/16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539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75530" y="1600200"/>
            <a:ext cx="6094413" cy="4572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8883" y="1600202"/>
            <a:ext cx="3453500" cy="4571999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90708-46A4-4851-883E-8DFB8939107E}" type="datetime1">
              <a:rPr lang="en-US"/>
              <a:t>11/13/16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396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8887" y="1600200"/>
            <a:ext cx="6703850" cy="3657600"/>
          </a:xfrm>
          <a:prstGeom prst="roundRect">
            <a:avLst>
              <a:gd name="adj" fmla="val 3098"/>
            </a:avLst>
          </a:prstGeom>
        </p:spPr>
        <p:txBody>
          <a:bodyPr>
            <a:normAutofit/>
          </a:bodyPr>
          <a:lstStyle>
            <a:lvl1pPr marL="0" indent="0">
              <a:buNone/>
              <a:defRPr sz="2700"/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5883" y="1600200"/>
            <a:ext cx="2844059" cy="3759200"/>
          </a:xfrm>
        </p:spPr>
        <p:txBody>
          <a:bodyPr anchor="b">
            <a:normAutofit/>
          </a:bodyPr>
          <a:lstStyle>
            <a:lvl1pPr marL="0" indent="0">
              <a:buNone/>
              <a:defRPr sz="2800">
                <a:solidFill>
                  <a:schemeClr val="accent1"/>
                </a:solidFill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8EFFC-86AE-4294-A319-CAFC2651994B}" type="datetime1">
              <a:rPr lang="en-US"/>
              <a:t>11/13/16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C99D79-8A4B-4031-B1E0-AF26F8EDF2BC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429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bottom graphic"/>
          <p:cNvGrpSpPr/>
          <p:nvPr/>
        </p:nvGrpSpPr>
        <p:grpSpPr>
          <a:xfrm>
            <a:off x="0" y="5409216"/>
            <a:ext cx="12188825" cy="1462483"/>
            <a:chOff x="0" y="4056912"/>
            <a:chExt cx="9144000" cy="1096862"/>
          </a:xfrm>
        </p:grpSpPr>
        <p:sp>
          <p:nvSpPr>
            <p:cNvPr id="21" name="Freeform 20"/>
            <p:cNvSpPr/>
            <p:nvPr/>
          </p:nvSpPr>
          <p:spPr bwMode="ltGray">
            <a:xfrm rot="5400000">
              <a:off x="4119794" y="119293"/>
              <a:ext cx="904412" cy="9144000"/>
            </a:xfrm>
            <a:custGeom>
              <a:avLst/>
              <a:gdLst/>
              <a:ahLst/>
              <a:cxnLst/>
              <a:rect l="l" t="t" r="r" b="b"/>
              <a:pathLst>
                <a:path w="904412" h="9144000">
                  <a:moveTo>
                    <a:pt x="0" y="0"/>
                  </a:moveTo>
                  <a:lnTo>
                    <a:pt x="904412" y="0"/>
                  </a:lnTo>
                  <a:lnTo>
                    <a:pt x="904412" y="9144000"/>
                  </a:lnTo>
                  <a:lnTo>
                    <a:pt x="391235" y="9144000"/>
                  </a:lnTo>
                  <a:cubicBezTo>
                    <a:pt x="445385" y="6730684"/>
                    <a:pt x="250230" y="1995757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72"/>
            <p:cNvSpPr/>
            <p:nvPr/>
          </p:nvSpPr>
          <p:spPr bwMode="ltGray">
            <a:xfrm rot="5400000">
              <a:off x="4023569" y="33343"/>
              <a:ext cx="1096862" cy="9144000"/>
            </a:xfrm>
            <a:custGeom>
              <a:avLst/>
              <a:gdLst/>
              <a:ahLst/>
              <a:cxnLst/>
              <a:rect l="l" t="t" r="r" b="b"/>
              <a:pathLst>
                <a:path w="1096862" h="9144000">
                  <a:moveTo>
                    <a:pt x="1096861" y="9136375"/>
                  </a:moveTo>
                  <a:lnTo>
                    <a:pt x="1096861" y="0"/>
                  </a:lnTo>
                  <a:lnTo>
                    <a:pt x="1096862" y="0"/>
                  </a:lnTo>
                  <a:lnTo>
                    <a:pt x="1096862" y="9136375"/>
                  </a:lnTo>
                  <a:close/>
                  <a:moveTo>
                    <a:pt x="0" y="0"/>
                  </a:moveTo>
                  <a:lnTo>
                    <a:pt x="142171" y="0"/>
                  </a:lnTo>
                  <a:cubicBezTo>
                    <a:pt x="214017" y="532804"/>
                    <a:pt x="281641" y="1260834"/>
                    <a:pt x="340913" y="2087809"/>
                  </a:cubicBezTo>
                  <a:cubicBezTo>
                    <a:pt x="492781" y="4358443"/>
                    <a:pt x="587048" y="7374964"/>
                    <a:pt x="547354" y="9144000"/>
                  </a:cubicBezTo>
                  <a:lnTo>
                    <a:pt x="452132" y="9144000"/>
                  </a:lnTo>
                  <a:cubicBezTo>
                    <a:pt x="484963" y="4670358"/>
                    <a:pt x="240277" y="2482661"/>
                    <a:pt x="0" y="0"/>
                  </a:cubicBezTo>
                  <a:close/>
                </a:path>
              </a:pathLst>
            </a:custGeom>
            <a:solidFill>
              <a:schemeClr val="tx1">
                <a:alpha val="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lvl="0" algn="ctr"/>
              <a:endParaRPr/>
            </a:p>
          </p:txBody>
        </p:sp>
      </p:grpSp>
      <p:grpSp>
        <p:nvGrpSpPr>
          <p:cNvPr id="7" name="squares"/>
          <p:cNvGrpSpPr/>
          <p:nvPr/>
        </p:nvGrpSpPr>
        <p:grpSpPr>
          <a:xfrm>
            <a:off x="1" y="800551"/>
            <a:ext cx="1063023" cy="524183"/>
            <a:chOff x="0" y="452558"/>
            <a:chExt cx="914400" cy="524182"/>
          </a:xfrm>
        </p:grpSpPr>
        <p:sp>
          <p:nvSpPr>
            <p:cNvPr id="8" name="Rounded Rectangle 7"/>
            <p:cNvSpPr/>
            <p:nvPr/>
          </p:nvSpPr>
          <p:spPr>
            <a:xfrm>
              <a:off x="591671" y="452558"/>
              <a:ext cx="322729" cy="524180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215154" y="452558"/>
              <a:ext cx="322729" cy="524180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ound Same Side Corner Rectangle 9"/>
            <p:cNvSpPr/>
            <p:nvPr/>
          </p:nvSpPr>
          <p:spPr>
            <a:xfrm rot="5400000">
              <a:off x="-181408" y="633966"/>
              <a:ext cx="524182" cy="161366"/>
            </a:xfrm>
            <a:prstGeom prst="round2SameRect">
              <a:avLst>
                <a:gd name="adj1" fmla="val 29167"/>
                <a:gd name="adj2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8883" y="6448425"/>
            <a:ext cx="8288401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8883" y="152400"/>
            <a:ext cx="9751060" cy="12954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8883" y="1600200"/>
            <a:ext cx="9751060" cy="45720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547913" y="6448425"/>
            <a:ext cx="1422030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D29E8617-6EA8-4B97-A5E8-E18E98765EE2}" type="datetime1">
              <a:rPr lang="en-US"/>
              <a:pPr/>
              <a:t>11/13/16</a:t>
            </a:fld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071516" y="6448425"/>
            <a:ext cx="812588" cy="180976"/>
          </a:xfrm>
          <a:prstGeom prst="rect">
            <a:avLst/>
          </a:prstGeom>
        </p:spPr>
        <p:txBody>
          <a:bodyPr vert="horz" lIns="121899" tIns="60949" rIns="121899" bIns="60949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34C99D79-8A4B-4031-B1E0-AF26F8EDF2BC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8268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1218987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55772" indent="-304747" algn="l" defTabSz="1218987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067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578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1088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5987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01089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61922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912947" indent="-304747" algn="l" defTabSz="1218987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itchFamily="34" charset="0"/>
        <a:buChar char="•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2 – </a:t>
            </a:r>
            <a:r>
              <a:rPr lang="en-US" dirty="0" err="1" smtClean="0"/>
              <a:t>L’art</a:t>
            </a:r>
            <a:r>
              <a:rPr lang="en-US" dirty="0" smtClean="0"/>
              <a:t> de la </a:t>
            </a:r>
            <a:r>
              <a:rPr lang="en-US" dirty="0" err="1" smtClean="0"/>
              <a:t>nourriture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Au restaurant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83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50883" name="Rectangle 3"/>
          <p:cNvSpPr>
            <a:spLocks noGrp="1" noChangeArrowheads="1"/>
          </p:cNvSpPr>
          <p:nvPr>
            <p:ph idx="1"/>
          </p:nvPr>
        </p:nvSpPr>
        <p:spPr>
          <a:xfrm>
            <a:off x="2513012" y="1752600"/>
            <a:ext cx="7577138" cy="3124200"/>
          </a:xfrm>
        </p:spPr>
        <p:txBody>
          <a:bodyPr/>
          <a:lstStyle/>
          <a:p>
            <a:pPr eaLnBrk="1" hangingPunct="1"/>
            <a:r>
              <a:rPr lang="fr-FR" altLang="en-US">
                <a:ea typeface="ＭＳ Ｐゴシック" charset="-128"/>
              </a:rPr>
              <a:t>Je vais vous montrer</a:t>
            </a:r>
            <a:r>
              <a:rPr lang="fr-FR" altLang="en-US" baseline="30000">
                <a:ea typeface="ＭＳ Ｐゴシック" charset="-128"/>
              </a:rPr>
              <a:t>1</a:t>
            </a:r>
            <a:r>
              <a:rPr lang="fr-FR" altLang="en-US">
                <a:ea typeface="ＭＳ Ｐゴシック" charset="-128"/>
              </a:rPr>
              <a:t> un SUJET et un VERBE.</a:t>
            </a:r>
          </a:p>
          <a:p>
            <a:pPr eaLnBrk="1" hangingPunct="1"/>
            <a:r>
              <a:rPr lang="fr-FR" altLang="en-US">
                <a:ea typeface="ＭＳ Ｐゴシック" charset="-128"/>
              </a:rPr>
              <a:t>Utilisez les mots pour créer la phrase</a:t>
            </a:r>
            <a:r>
              <a:rPr lang="fr-FR" altLang="en-US" baseline="30000">
                <a:ea typeface="ＭＳ Ｐゴシック" charset="-128"/>
              </a:rPr>
              <a:t>2</a:t>
            </a:r>
            <a:r>
              <a:rPr lang="fr-FR" altLang="en-US">
                <a:ea typeface="ＭＳ Ｐゴシック" charset="-128"/>
              </a:rPr>
              <a:t> au passé composé.</a:t>
            </a:r>
          </a:p>
        </p:txBody>
      </p:sp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2208212" y="5316538"/>
            <a:ext cx="3276600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altLang="en-US" sz="1800" baseline="30000"/>
              <a:t>1</a:t>
            </a:r>
            <a:r>
              <a:rPr lang="fr-FR" altLang="en-US" sz="1800"/>
              <a:t>show</a:t>
            </a:r>
          </a:p>
          <a:p>
            <a:pPr eaLnBrk="1" hangingPunct="1">
              <a:spcBef>
                <a:spcPct val="50000"/>
              </a:spcBef>
            </a:pPr>
            <a:r>
              <a:rPr lang="fr-FR" altLang="en-US" sz="1800" baseline="30000"/>
              <a:t>2</a:t>
            </a:r>
            <a:r>
              <a:rPr lang="fr-FR" altLang="en-US" sz="1800"/>
              <a:t>sentence</a:t>
            </a:r>
            <a:endParaRPr lang="fr-FR" altLang="en-US" sz="1800" baseline="30000"/>
          </a:p>
        </p:txBody>
      </p:sp>
    </p:spTree>
    <p:extLst>
      <p:ext uri="{BB962C8B-B14F-4D97-AF65-F5344CB8AC3E}">
        <p14:creationId xmlns:p14="http://schemas.microsoft.com/office/powerpoint/2010/main" val="72355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0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08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08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08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88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2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7267" name="Rectangle 3"/>
          <p:cNvSpPr>
            <a:spLocks noGrp="1" noChangeArrowheads="1"/>
          </p:cNvSpPr>
          <p:nvPr>
            <p:ph idx="1"/>
          </p:nvPr>
        </p:nvSpPr>
        <p:spPr>
          <a:xfrm>
            <a:off x="2513012" y="1752600"/>
            <a:ext cx="7577138" cy="31242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charset="-128"/>
              </a:rPr>
              <a:t>Vous comprenez?</a:t>
            </a:r>
          </a:p>
          <a:p>
            <a:pPr eaLnBrk="1" hangingPunct="1"/>
            <a:r>
              <a:rPr lang="en-US" altLang="en-US">
                <a:ea typeface="ＭＳ Ｐゴシック" charset="-128"/>
              </a:rPr>
              <a:t>Allons-y!</a:t>
            </a:r>
          </a:p>
        </p:txBody>
      </p:sp>
    </p:spTree>
    <p:extLst>
      <p:ext uri="{BB962C8B-B14F-4D97-AF65-F5344CB8AC3E}">
        <p14:creationId xmlns:p14="http://schemas.microsoft.com/office/powerpoint/2010/main" val="1779955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7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7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26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#1</a:t>
            </a:r>
          </a:p>
        </p:txBody>
      </p:sp>
      <p:sp>
        <p:nvSpPr>
          <p:cNvPr id="242691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dirty="0" err="1">
                <a:ea typeface="ＭＳ Ｐゴシック" charset="-128"/>
              </a:rPr>
              <a:t>Tu</a:t>
            </a:r>
            <a:endParaRPr lang="en-US" altLang="en-US" sz="8200" dirty="0"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dirty="0" smtClean="0">
                <a:ea typeface="ＭＳ Ｐゴシック" charset="-128"/>
              </a:rPr>
              <a:t>manger</a:t>
            </a:r>
            <a:endParaRPr lang="en-US" altLang="en-US" sz="8200" dirty="0"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 dirty="0" err="1">
                <a:ea typeface="ＭＳ Ｐゴシック" charset="-128"/>
              </a:rPr>
              <a:t>Tu</a:t>
            </a:r>
            <a:r>
              <a:rPr lang="en-US" altLang="en-US" sz="8200" b="1" i="1" dirty="0">
                <a:ea typeface="ＭＳ Ｐゴシック" charset="-128"/>
              </a:rPr>
              <a:t> as </a:t>
            </a:r>
            <a:r>
              <a:rPr lang="en-US" altLang="en-US" sz="8200" b="1" i="1" dirty="0" err="1" smtClean="0">
                <a:ea typeface="ＭＳ Ｐゴシック" charset="-128"/>
              </a:rPr>
              <a:t>mangé</a:t>
            </a:r>
            <a:endParaRPr lang="en-US" altLang="en-US" sz="8200" b="1" i="1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6312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26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26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26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69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7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#2</a:t>
            </a:r>
          </a:p>
        </p:txBody>
      </p:sp>
      <p:sp>
        <p:nvSpPr>
          <p:cNvPr id="2437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buFont typeface="Wingdings" charset="2"/>
              <a:buNone/>
            </a:pPr>
            <a:r>
              <a:rPr lang="en-US" altLang="en-US" sz="7500" dirty="0" err="1">
                <a:ea typeface="ＭＳ Ｐゴシック" charset="-128"/>
              </a:rPr>
              <a:t>Vous</a:t>
            </a:r>
            <a:endParaRPr lang="en-US" altLang="en-US" sz="7500" dirty="0">
              <a:ea typeface="ＭＳ Ｐゴシック" charset="-128"/>
            </a:endParaRPr>
          </a:p>
          <a:p>
            <a:pPr algn="ctr" eaLnBrk="1" hangingPunct="1">
              <a:buFont typeface="Wingdings" charset="2"/>
              <a:buNone/>
            </a:pPr>
            <a:r>
              <a:rPr lang="en-US" altLang="en-US" sz="7500" dirty="0" err="1" smtClean="0">
                <a:ea typeface="ＭＳ Ｐゴシック" charset="-128"/>
              </a:rPr>
              <a:t>choisir</a:t>
            </a:r>
            <a:endParaRPr lang="en-US" altLang="en-US" sz="7500" dirty="0">
              <a:ea typeface="ＭＳ Ｐゴシック" charset="-128"/>
            </a:endParaRPr>
          </a:p>
          <a:p>
            <a:pPr algn="ctr" eaLnBrk="1" hangingPunct="1">
              <a:buFont typeface="Wingdings" charset="2"/>
              <a:buNone/>
            </a:pPr>
            <a:r>
              <a:rPr lang="en-US" altLang="en-US" sz="7500" b="1" i="1" dirty="0" err="1">
                <a:ea typeface="ＭＳ Ｐゴシック" charset="-128"/>
              </a:rPr>
              <a:t>Vous</a:t>
            </a:r>
            <a:r>
              <a:rPr lang="en-US" altLang="en-US" sz="7500" b="1" i="1" dirty="0">
                <a:ea typeface="ＭＳ Ｐゴシック" charset="-128"/>
              </a:rPr>
              <a:t> </a:t>
            </a:r>
            <a:r>
              <a:rPr lang="en-US" altLang="en-US" sz="7500" b="1" i="1" dirty="0" err="1">
                <a:ea typeface="ＭＳ Ｐゴシック" charset="-128"/>
              </a:rPr>
              <a:t>avez</a:t>
            </a:r>
            <a:r>
              <a:rPr lang="en-US" altLang="en-US" sz="7500" b="1" i="1" dirty="0">
                <a:ea typeface="ＭＳ Ｐゴシック" charset="-128"/>
              </a:rPr>
              <a:t> </a:t>
            </a:r>
            <a:r>
              <a:rPr lang="en-US" altLang="en-US" sz="7500" b="1" i="1" dirty="0" err="1" smtClean="0">
                <a:ea typeface="ＭＳ Ｐゴシック" charset="-128"/>
              </a:rPr>
              <a:t>choisi</a:t>
            </a:r>
            <a:endParaRPr lang="en-US" altLang="en-US" sz="7500" b="1" i="1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972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3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3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3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7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7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#3</a:t>
            </a:r>
          </a:p>
        </p:txBody>
      </p:sp>
      <p:sp>
        <p:nvSpPr>
          <p:cNvPr id="2447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Elles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lire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Elles ont lu</a:t>
            </a:r>
          </a:p>
        </p:txBody>
      </p:sp>
    </p:spTree>
    <p:extLst>
      <p:ext uri="{BB962C8B-B14F-4D97-AF65-F5344CB8AC3E}">
        <p14:creationId xmlns:p14="http://schemas.microsoft.com/office/powerpoint/2010/main" val="157144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47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47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47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73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#4</a:t>
            </a:r>
          </a:p>
        </p:txBody>
      </p:sp>
      <p:sp>
        <p:nvSpPr>
          <p:cNvPr id="2457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On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prendre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On a pris</a:t>
            </a:r>
          </a:p>
        </p:txBody>
      </p:sp>
    </p:spTree>
    <p:extLst>
      <p:ext uri="{BB962C8B-B14F-4D97-AF65-F5344CB8AC3E}">
        <p14:creationId xmlns:p14="http://schemas.microsoft.com/office/powerpoint/2010/main" val="1577552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5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5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5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6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#5</a:t>
            </a:r>
          </a:p>
        </p:txBody>
      </p:sp>
      <p:sp>
        <p:nvSpPr>
          <p:cNvPr id="246787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Je/J</a:t>
            </a:r>
            <a:r>
              <a:rPr lang="ja-JP" altLang="en-US" sz="8200">
                <a:ea typeface="ＭＳ Ｐゴシック" charset="-128"/>
              </a:rPr>
              <a:t>’</a:t>
            </a:r>
            <a:endParaRPr lang="en-US" altLang="ja-JP" sz="8200"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voir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J</a:t>
            </a:r>
            <a:r>
              <a:rPr lang="ja-JP" altLang="en-US" sz="8200" b="1" i="1">
                <a:ea typeface="ＭＳ Ｐゴシック" charset="-128"/>
              </a:rPr>
              <a:t>’</a:t>
            </a:r>
            <a:r>
              <a:rPr lang="en-US" altLang="ja-JP" sz="8200" b="1" i="1">
                <a:ea typeface="ＭＳ Ｐゴシック" charset="-128"/>
              </a:rPr>
              <a:t>ai vu</a:t>
            </a:r>
            <a:endParaRPr lang="en-US" altLang="en-US" sz="8200" b="1" i="1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7442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6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67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67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78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#6</a:t>
            </a:r>
          </a:p>
        </p:txBody>
      </p:sp>
      <p:sp>
        <p:nvSpPr>
          <p:cNvPr id="247811" name="Rectangle 3"/>
          <p:cNvSpPr>
            <a:spLocks noGrp="1" noChangeArrowheads="1"/>
          </p:cNvSpPr>
          <p:nvPr>
            <p:ph idx="1"/>
          </p:nvPr>
        </p:nvSpPr>
        <p:spPr>
          <a:xfrm>
            <a:off x="1522412" y="1752600"/>
            <a:ext cx="9144000" cy="4267200"/>
          </a:xfrm>
        </p:spPr>
        <p:txBody>
          <a:bodyPr anchor="ctr" anchorCtr="1"/>
          <a:lstStyle/>
          <a:p>
            <a:pPr algn="ctr" eaLnBrk="1" hangingPunct="1">
              <a:buFont typeface="Wingdings" charset="2"/>
              <a:buNone/>
            </a:pPr>
            <a:r>
              <a:rPr lang="en-US" altLang="en-US" sz="7500" dirty="0">
                <a:ea typeface="ＭＳ Ｐゴシック" charset="-128"/>
              </a:rPr>
              <a:t>Nous</a:t>
            </a:r>
          </a:p>
          <a:p>
            <a:pPr algn="ctr" eaLnBrk="1" hangingPunct="1">
              <a:buFont typeface="Wingdings" charset="2"/>
              <a:buNone/>
            </a:pPr>
            <a:r>
              <a:rPr lang="en-US" altLang="en-US" sz="7500" dirty="0" err="1" smtClean="0">
                <a:ea typeface="ＭＳ Ｐゴシック" charset="-128"/>
              </a:rPr>
              <a:t>mettre</a:t>
            </a:r>
            <a:endParaRPr lang="en-US" altLang="en-US" sz="7500" dirty="0">
              <a:ea typeface="ＭＳ Ｐゴシック" charset="-128"/>
            </a:endParaRPr>
          </a:p>
          <a:p>
            <a:pPr algn="ctr" eaLnBrk="1" hangingPunct="1">
              <a:buFont typeface="Wingdings" charset="2"/>
              <a:buNone/>
            </a:pPr>
            <a:r>
              <a:rPr lang="en-US" altLang="en-US" sz="7500" b="1" i="1" dirty="0">
                <a:ea typeface="ＭＳ Ｐゴシック" charset="-128"/>
              </a:rPr>
              <a:t>Nous </a:t>
            </a:r>
            <a:r>
              <a:rPr lang="en-US" altLang="en-US" sz="7500" b="1" i="1" dirty="0" err="1">
                <a:ea typeface="ＭＳ Ｐゴシック" charset="-128"/>
              </a:rPr>
              <a:t>avons</a:t>
            </a:r>
            <a:r>
              <a:rPr lang="en-US" altLang="en-US" sz="7500" b="1" i="1" dirty="0">
                <a:ea typeface="ＭＳ Ｐゴシック" charset="-128"/>
              </a:rPr>
              <a:t> </a:t>
            </a:r>
            <a:r>
              <a:rPr lang="en-US" altLang="en-US" sz="7500" b="1" i="1" dirty="0" err="1" smtClean="0">
                <a:ea typeface="ＭＳ Ｐゴシック" charset="-128"/>
              </a:rPr>
              <a:t>mis</a:t>
            </a:r>
            <a:endParaRPr lang="en-US" altLang="en-US" sz="7500" b="1" i="1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492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78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78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7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811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83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#7</a:t>
            </a:r>
          </a:p>
        </p:txBody>
      </p:sp>
      <p:sp>
        <p:nvSpPr>
          <p:cNvPr id="24883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dirty="0">
                <a:ea typeface="ＭＳ Ｐゴシック" charset="-128"/>
              </a:rPr>
              <a:t>Il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dirty="0" err="1" smtClean="0">
                <a:ea typeface="ＭＳ Ｐゴシック" charset="-128"/>
              </a:rPr>
              <a:t>attendre</a:t>
            </a:r>
            <a:endParaRPr lang="en-US" altLang="en-US" sz="8200" dirty="0">
              <a:ea typeface="ＭＳ Ｐゴシック" charset="-128"/>
            </a:endParaRP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 dirty="0">
                <a:ea typeface="ＭＳ Ｐゴシック" charset="-128"/>
              </a:rPr>
              <a:t>Il a </a:t>
            </a:r>
            <a:r>
              <a:rPr lang="en-US" altLang="en-US" sz="8200" b="1" i="1" dirty="0" err="1" smtClean="0">
                <a:ea typeface="ＭＳ Ｐゴシック" charset="-128"/>
              </a:rPr>
              <a:t>attendu</a:t>
            </a:r>
            <a:endParaRPr lang="en-US" altLang="en-US" sz="8200" b="1" i="1" dirty="0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37761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8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8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8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83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#8</a:t>
            </a:r>
          </a:p>
        </p:txBody>
      </p:sp>
      <p:sp>
        <p:nvSpPr>
          <p:cNvPr id="24985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Elle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faire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Elle a fait</a:t>
            </a:r>
          </a:p>
        </p:txBody>
      </p:sp>
    </p:spTree>
    <p:extLst>
      <p:ext uri="{BB962C8B-B14F-4D97-AF65-F5344CB8AC3E}">
        <p14:creationId xmlns:p14="http://schemas.microsoft.com/office/powerpoint/2010/main" val="568893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49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498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49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66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416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altLang="en-US">
                <a:ea typeface="ＭＳ Ｐゴシック" charset="-128"/>
              </a:rPr>
              <a:t>Prenez des ciseaux.</a:t>
            </a:r>
          </a:p>
          <a:p>
            <a:pPr eaLnBrk="1" hangingPunct="1"/>
            <a:endParaRPr lang="fr-FR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7328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1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667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#9</a:t>
            </a:r>
          </a:p>
        </p:txBody>
      </p:sp>
      <p:sp>
        <p:nvSpPr>
          <p:cNvPr id="269315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Ils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être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Ils ont été</a:t>
            </a:r>
          </a:p>
        </p:txBody>
      </p:sp>
    </p:spTree>
    <p:extLst>
      <p:ext uri="{BB962C8B-B14F-4D97-AF65-F5344CB8AC3E}">
        <p14:creationId xmlns:p14="http://schemas.microsoft.com/office/powerpoint/2010/main" val="80098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69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69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69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1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33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#10</a:t>
            </a:r>
          </a:p>
        </p:txBody>
      </p:sp>
      <p:sp>
        <p:nvSpPr>
          <p:cNvPr id="270339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Tu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boire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Tu as bu</a:t>
            </a:r>
          </a:p>
        </p:txBody>
      </p:sp>
    </p:spTree>
    <p:extLst>
      <p:ext uri="{BB962C8B-B14F-4D97-AF65-F5344CB8AC3E}">
        <p14:creationId xmlns:p14="http://schemas.microsoft.com/office/powerpoint/2010/main" val="171379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0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0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0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33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#11</a:t>
            </a:r>
          </a:p>
        </p:txBody>
      </p:sp>
      <p:sp>
        <p:nvSpPr>
          <p:cNvPr id="271363" name="Rectangle 3"/>
          <p:cNvSpPr>
            <a:spLocks noGrp="1" noChangeArrowheads="1"/>
          </p:cNvSpPr>
          <p:nvPr>
            <p:ph idx="1"/>
          </p:nvPr>
        </p:nvSpPr>
        <p:spPr/>
        <p:txBody>
          <a:bodyPr anchor="ctr" anchorCtr="1"/>
          <a:lstStyle/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Il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>
                <a:ea typeface="ＭＳ Ｐゴシック" charset="-128"/>
              </a:rPr>
              <a:t>avoir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en-US" altLang="en-US" sz="8200" b="1" i="1">
                <a:ea typeface="ＭＳ Ｐゴシック" charset="-128"/>
              </a:rPr>
              <a:t>Il a eu</a:t>
            </a:r>
          </a:p>
        </p:txBody>
      </p:sp>
    </p:spTree>
    <p:extLst>
      <p:ext uri="{BB962C8B-B14F-4D97-AF65-F5344CB8AC3E}">
        <p14:creationId xmlns:p14="http://schemas.microsoft.com/office/powerpoint/2010/main" val="176476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1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1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1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36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38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#12</a:t>
            </a:r>
          </a:p>
        </p:txBody>
      </p:sp>
      <p:sp>
        <p:nvSpPr>
          <p:cNvPr id="272387" name="Rectangle 3"/>
          <p:cNvSpPr>
            <a:spLocks noGrp="1" noChangeArrowheads="1"/>
          </p:cNvSpPr>
          <p:nvPr>
            <p:ph idx="1"/>
          </p:nvPr>
        </p:nvSpPr>
        <p:spPr>
          <a:xfrm>
            <a:off x="1751012" y="1752600"/>
            <a:ext cx="8915400" cy="4267200"/>
          </a:xfrm>
        </p:spPr>
        <p:txBody>
          <a:bodyPr anchor="ctr" anchorCtr="1"/>
          <a:lstStyle/>
          <a:p>
            <a:pPr algn="ctr" eaLnBrk="1" hangingPunct="1">
              <a:buFont typeface="Wingdings" charset="2"/>
              <a:buNone/>
            </a:pPr>
            <a:r>
              <a:rPr lang="en-US" altLang="en-US" sz="7500">
                <a:ea typeface="ＭＳ Ｐゴシック" charset="-128"/>
              </a:rPr>
              <a:t>Nous</a:t>
            </a:r>
          </a:p>
          <a:p>
            <a:pPr algn="ctr" eaLnBrk="1" hangingPunct="1">
              <a:buFont typeface="Wingdings" charset="2"/>
              <a:buNone/>
            </a:pPr>
            <a:r>
              <a:rPr lang="en-US" altLang="en-US" sz="7500">
                <a:ea typeface="ＭＳ Ｐゴシック" charset="-128"/>
              </a:rPr>
              <a:t>prendre</a:t>
            </a:r>
          </a:p>
          <a:p>
            <a:pPr algn="ctr" eaLnBrk="1" hangingPunct="1">
              <a:buFont typeface="Wingdings" charset="2"/>
              <a:buNone/>
            </a:pPr>
            <a:r>
              <a:rPr lang="en-US" altLang="en-US" sz="7500" b="1" i="1">
                <a:ea typeface="ＭＳ Ｐゴシック" charset="-128"/>
              </a:rPr>
              <a:t>Nous avons pris</a:t>
            </a:r>
          </a:p>
        </p:txBody>
      </p:sp>
    </p:spTree>
    <p:extLst>
      <p:ext uri="{BB962C8B-B14F-4D97-AF65-F5344CB8AC3E}">
        <p14:creationId xmlns:p14="http://schemas.microsoft.com/office/powerpoint/2010/main" val="153262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2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72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272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3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1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fr-FR" altLang="en-US">
                <a:ea typeface="ＭＳ Ｐゴシック" charset="-128"/>
              </a:rPr>
              <a:t>Prenez une feuille:</a:t>
            </a:r>
          </a:p>
          <a:p>
            <a:pPr algn="ctr" eaLnBrk="1" hangingPunct="1">
              <a:buFont typeface="Wingdings" charset="2"/>
              <a:buNone/>
            </a:pPr>
            <a:r>
              <a:rPr lang="fr-FR" altLang="en-US" sz="10800" b="1">
                <a:solidFill>
                  <a:srgbClr val="FF99CC"/>
                </a:solidFill>
                <a:ea typeface="ＭＳ Ｐゴシック" charset="-128"/>
              </a:rPr>
              <a:t>ROSE</a:t>
            </a:r>
          </a:p>
          <a:p>
            <a:pPr eaLnBrk="1" hangingPunct="1"/>
            <a:endParaRPr lang="fr-FR" altLang="en-US" sz="2400" b="1">
              <a:ea typeface="ＭＳ Ｐゴシック" charset="-128"/>
            </a:endParaRPr>
          </a:p>
          <a:p>
            <a:pPr eaLnBrk="1" hangingPunct="1"/>
            <a:r>
              <a:rPr lang="fr-FR" altLang="en-US">
                <a:ea typeface="ＭＳ Ｐゴシック" charset="-128"/>
              </a:rPr>
              <a:t>La feuille rose a </a:t>
            </a:r>
            <a:r>
              <a:rPr lang="fr-FR" altLang="en-US" b="1">
                <a:ea typeface="ＭＳ Ｐゴシック" charset="-128"/>
              </a:rPr>
              <a:t>LES SUJETS</a:t>
            </a:r>
            <a:r>
              <a:rPr lang="fr-FR" altLang="en-US">
                <a:ea typeface="ＭＳ Ｐゴシック" charset="-128"/>
              </a:rPr>
              <a:t>.</a:t>
            </a:r>
          </a:p>
          <a:p>
            <a:pPr eaLnBrk="1" hangingPunct="1"/>
            <a:r>
              <a:rPr lang="fr-FR" altLang="en-US">
                <a:ea typeface="ＭＳ Ｐゴシック" charset="-128"/>
              </a:rPr>
              <a:t>Découpez les sujets.</a:t>
            </a:r>
          </a:p>
        </p:txBody>
      </p:sp>
    </p:spTree>
    <p:extLst>
      <p:ext uri="{BB962C8B-B14F-4D97-AF65-F5344CB8AC3E}">
        <p14:creationId xmlns:p14="http://schemas.microsoft.com/office/powerpoint/2010/main" val="1584844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1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146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2147" name="Rectangle 3"/>
          <p:cNvSpPr>
            <a:spLocks noGrp="1" noChangeArrowheads="1"/>
          </p:cNvSpPr>
          <p:nvPr>
            <p:ph idx="1"/>
          </p:nvPr>
        </p:nvSpPr>
        <p:spPr>
          <a:xfrm>
            <a:off x="2817812" y="1752600"/>
            <a:ext cx="7848600" cy="42672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altLang="en-US" sz="2600">
                <a:ea typeface="ＭＳ Ｐゴシック" charset="-128"/>
              </a:rPr>
              <a:t>Placez les sujets dans une liste à gauche:</a:t>
            </a:r>
          </a:p>
          <a:p>
            <a:pPr eaLnBrk="1" hangingPunct="1"/>
            <a:endParaRPr lang="fr-FR" altLang="en-US" sz="900">
              <a:ea typeface="ＭＳ Ｐゴシック" charset="-128"/>
            </a:endParaRP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J’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Tu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Il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Elle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On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Nous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Vous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Ils</a:t>
            </a:r>
          </a:p>
          <a:p>
            <a:pPr eaLnBrk="1" hangingPunct="1"/>
            <a:r>
              <a:rPr lang="fr-FR" altLang="en-US" sz="2000">
                <a:ea typeface="ＭＳ Ｐゴシック" charset="-128"/>
              </a:rPr>
              <a:t>Elles</a:t>
            </a:r>
          </a:p>
        </p:txBody>
      </p:sp>
    </p:spTree>
    <p:extLst>
      <p:ext uri="{BB962C8B-B14F-4D97-AF65-F5344CB8AC3E}">
        <p14:creationId xmlns:p14="http://schemas.microsoft.com/office/powerpoint/2010/main" val="1236862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2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2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2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2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2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2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2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21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21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21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2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3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en-US" dirty="0">
                <a:ea typeface="ＭＳ Ｐゴシック" charset="-128"/>
              </a:rPr>
              <a:t>Prenez une feuille: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fr-FR" altLang="en-US" sz="10800" b="1" dirty="0">
                <a:solidFill>
                  <a:schemeClr val="bg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BLANCHE</a:t>
            </a:r>
          </a:p>
          <a:p>
            <a:pPr eaLnBrk="1" hangingPunct="1">
              <a:lnSpc>
                <a:spcPct val="90000"/>
              </a:lnSpc>
            </a:pPr>
            <a:endParaRPr lang="fr-FR" altLang="en-US" sz="2400" b="1" dirty="0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fr-FR" altLang="en-US" dirty="0">
                <a:ea typeface="ＭＳ Ｐゴシック" charset="-128"/>
              </a:rPr>
              <a:t>La feuille blanche a </a:t>
            </a:r>
            <a:r>
              <a:rPr lang="fr-FR" altLang="en-US" b="1" dirty="0">
                <a:ea typeface="ＭＳ Ｐゴシック" charset="-128"/>
              </a:rPr>
              <a:t>LE VERBE </a:t>
            </a:r>
            <a:r>
              <a:rPr lang="fr-FR" altLang="en-US" b="1" i="1" u="sng" dirty="0">
                <a:ea typeface="ＭＳ Ｐゴシック" charset="-128"/>
              </a:rPr>
              <a:t>AVOIR</a:t>
            </a:r>
            <a:r>
              <a:rPr lang="fr-FR" altLang="en-US" dirty="0">
                <a:ea typeface="ＭＳ Ｐゴシック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 dirty="0">
                <a:ea typeface="ＭＳ Ｐゴシック" charset="-128"/>
              </a:rPr>
              <a:t>Découpez les verbes.</a:t>
            </a:r>
          </a:p>
        </p:txBody>
      </p:sp>
    </p:spTree>
    <p:extLst>
      <p:ext uri="{BB962C8B-B14F-4D97-AF65-F5344CB8AC3E}">
        <p14:creationId xmlns:p14="http://schemas.microsoft.com/office/powerpoint/2010/main" val="31283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3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3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3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3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1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4195" name="Rectangle 3"/>
          <p:cNvSpPr>
            <a:spLocks noGrp="1" noChangeArrowheads="1"/>
          </p:cNvSpPr>
          <p:nvPr>
            <p:ph idx="1"/>
          </p:nvPr>
        </p:nvSpPr>
        <p:spPr>
          <a:xfrm>
            <a:off x="2513012" y="1752600"/>
            <a:ext cx="8153400" cy="4267200"/>
          </a:xfrm>
        </p:spPr>
        <p:txBody>
          <a:bodyPr>
            <a:normAutofit lnSpcReduction="10000"/>
          </a:bodyPr>
          <a:lstStyle/>
          <a:p>
            <a:pPr eaLnBrk="1" hangingPunct="1"/>
            <a:r>
              <a:rPr lang="fr-FR" altLang="en-US">
                <a:ea typeface="ＭＳ Ｐゴシック" charset="-128"/>
              </a:rPr>
              <a:t>Placez les verbes dans une liste au centre:</a:t>
            </a:r>
          </a:p>
          <a:p>
            <a:pPr eaLnBrk="1" hangingPunct="1"/>
            <a:endParaRPr lang="fr-FR" altLang="en-US" sz="1000">
              <a:ea typeface="ＭＳ Ｐゴシック" charset="-128"/>
            </a:endParaRP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ai</a:t>
            </a: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as</a:t>
            </a: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a</a:t>
            </a: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avons</a:t>
            </a: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avez</a:t>
            </a:r>
          </a:p>
          <a:p>
            <a:pPr algn="ctr" eaLnBrk="1" hangingPunct="1"/>
            <a:r>
              <a:rPr lang="fr-FR" altLang="en-US">
                <a:ea typeface="ＭＳ Ｐゴシック" charset="-128"/>
              </a:rPr>
              <a:t>ont</a:t>
            </a:r>
          </a:p>
        </p:txBody>
      </p:sp>
    </p:spTree>
    <p:extLst>
      <p:ext uri="{BB962C8B-B14F-4D97-AF65-F5344CB8AC3E}">
        <p14:creationId xmlns:p14="http://schemas.microsoft.com/office/powerpoint/2010/main" val="842567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4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4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4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41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41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41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41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19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5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fr-FR" altLang="en-US">
                <a:ea typeface="ＭＳ Ｐゴシック" charset="-128"/>
              </a:rPr>
              <a:t>Prenez une feuille:</a:t>
            </a:r>
          </a:p>
          <a:p>
            <a:pPr algn="ctr" eaLnBrk="1" hangingPunct="1">
              <a:lnSpc>
                <a:spcPct val="90000"/>
              </a:lnSpc>
              <a:buFont typeface="Wingdings" charset="2"/>
              <a:buNone/>
            </a:pPr>
            <a:r>
              <a:rPr lang="fr-FR" altLang="en-US" sz="10800" b="1">
                <a:solidFill>
                  <a:srgbClr val="0000FF"/>
                </a:solidFill>
                <a:ea typeface="ＭＳ Ｐゴシック" charset="-128"/>
              </a:rPr>
              <a:t>BLEUE</a:t>
            </a:r>
          </a:p>
          <a:p>
            <a:pPr eaLnBrk="1" hangingPunct="1">
              <a:lnSpc>
                <a:spcPct val="90000"/>
              </a:lnSpc>
            </a:pPr>
            <a:endParaRPr lang="fr-FR" altLang="en-US" sz="2400" b="1">
              <a:ea typeface="ＭＳ Ｐゴシック" charset="-128"/>
            </a:endParaRPr>
          </a:p>
          <a:p>
            <a:pPr eaLnBrk="1" hangingPunct="1">
              <a:lnSpc>
                <a:spcPct val="90000"/>
              </a:lnSpc>
            </a:pPr>
            <a:r>
              <a:rPr lang="fr-FR" altLang="en-US">
                <a:ea typeface="ＭＳ Ｐゴシック" charset="-128"/>
              </a:rPr>
              <a:t>La feuille bleue a </a:t>
            </a:r>
            <a:r>
              <a:rPr lang="fr-FR" altLang="en-US" b="1">
                <a:ea typeface="ＭＳ Ｐゴシック" charset="-128"/>
              </a:rPr>
              <a:t>LES PARTICIPES PASSÉS</a:t>
            </a:r>
            <a:r>
              <a:rPr lang="fr-FR" altLang="en-US">
                <a:ea typeface="ＭＳ Ｐゴシック" charset="-128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fr-FR" altLang="en-US">
                <a:ea typeface="ＭＳ Ｐゴシック" charset="-128"/>
              </a:rPr>
              <a:t>Découpez les participes passés.</a:t>
            </a:r>
          </a:p>
        </p:txBody>
      </p:sp>
    </p:spTree>
    <p:extLst>
      <p:ext uri="{BB962C8B-B14F-4D97-AF65-F5344CB8AC3E}">
        <p14:creationId xmlns:p14="http://schemas.microsoft.com/office/powerpoint/2010/main" val="52122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5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5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5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5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752600"/>
            <a:ext cx="7772400" cy="4267200"/>
          </a:xfrm>
        </p:spPr>
        <p:txBody>
          <a:bodyPr>
            <a:normAutofit fontScale="92500" lnSpcReduction="20000"/>
          </a:bodyPr>
          <a:lstStyle/>
          <a:p>
            <a:pPr eaLnBrk="1" hangingPunct="1"/>
            <a:r>
              <a:rPr lang="fr-FR" altLang="en-US">
                <a:ea typeface="ＭＳ Ｐゴシック" charset="-128"/>
              </a:rPr>
              <a:t>Placez les participes passés dans une liste à gauche:</a:t>
            </a:r>
          </a:p>
          <a:p>
            <a:pPr eaLnBrk="1" hangingPunct="1"/>
            <a:endParaRPr lang="fr-FR" altLang="en-US" sz="1000">
              <a:ea typeface="ＭＳ Ｐゴシック" charset="-128"/>
            </a:endParaRP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raté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perdu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fini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été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fait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eu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reçu</a:t>
            </a:r>
          </a:p>
          <a:p>
            <a:pPr algn="r" eaLnBrk="1" hangingPunct="1"/>
            <a:r>
              <a:rPr lang="fr-FR" altLang="en-US" sz="2000">
                <a:ea typeface="ＭＳ Ｐゴシック" charset="-128"/>
              </a:rPr>
              <a:t>pris</a:t>
            </a:r>
          </a:p>
        </p:txBody>
      </p:sp>
    </p:spTree>
    <p:extLst>
      <p:ext uri="{BB962C8B-B14F-4D97-AF65-F5344CB8AC3E}">
        <p14:creationId xmlns:p14="http://schemas.microsoft.com/office/powerpoint/2010/main" val="630862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6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6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6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6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6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62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62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4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290" name="Rectangle 2"/>
          <p:cNvSpPr>
            <a:spLocks noGrp="1" noChangeArrowheads="1"/>
          </p:cNvSpPr>
          <p:nvPr>
            <p:ph type="title"/>
          </p:nvPr>
        </p:nvSpPr>
        <p:spPr/>
        <p:txBody>
          <a:bodyPr vert="horz" wrap="square" lIns="91440" tIns="45720" rIns="91440" bIns="45720" numCol="1" rtlCol="0" anchor="b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altLang="en-US"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</a:rPr>
              <a:t>Directions</a:t>
            </a:r>
          </a:p>
        </p:txBody>
      </p:sp>
      <p:sp>
        <p:nvSpPr>
          <p:cNvPr id="268291" name="Rectangle 3"/>
          <p:cNvSpPr>
            <a:spLocks noGrp="1" noChangeArrowheads="1"/>
          </p:cNvSpPr>
          <p:nvPr>
            <p:ph idx="1"/>
          </p:nvPr>
        </p:nvSpPr>
        <p:spPr>
          <a:xfrm>
            <a:off x="2089150" y="1752600"/>
            <a:ext cx="8272462" cy="4267200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fr-FR" altLang="en-US" dirty="0">
                <a:ea typeface="ＭＳ Ｐゴシック" charset="-128"/>
              </a:rPr>
              <a:t>*Les participes passés irréguliers</a:t>
            </a:r>
          </a:p>
          <a:p>
            <a:pPr eaLnBrk="1" hangingPunct="1"/>
            <a:endParaRPr lang="fr-FR" altLang="en-US" sz="1000" dirty="0">
              <a:ea typeface="ＭＳ Ｐゴシック" charset="-128"/>
            </a:endParaRPr>
          </a:p>
          <a:p>
            <a:pPr eaLnBrk="1" hangingPunct="1"/>
            <a:endParaRPr lang="fr-FR" altLang="en-US" sz="1000" dirty="0">
              <a:ea typeface="ＭＳ Ｐゴシック" charset="-128"/>
            </a:endParaRPr>
          </a:p>
          <a:p>
            <a:pPr eaLnBrk="1" hangingPunct="1"/>
            <a:endParaRPr lang="fr-FR" altLang="en-US" sz="3500" dirty="0">
              <a:ea typeface="ＭＳ Ｐゴシック" charset="-128"/>
            </a:endParaRPr>
          </a:p>
          <a:p>
            <a:pPr algn="ctr" eaLnBrk="1" hangingPunct="1">
              <a:buFont typeface="Wingdings" charset="2"/>
              <a:buNone/>
            </a:pPr>
            <a:r>
              <a:rPr lang="fr-FR" altLang="en-US" sz="3500" b="1" dirty="0">
                <a:ea typeface="ＭＳ Ｐゴシック" charset="-128"/>
              </a:rPr>
              <a:t>f</a:t>
            </a:r>
            <a:r>
              <a:rPr lang="fr-FR" altLang="en-US" sz="3500" dirty="0">
                <a:ea typeface="ＭＳ Ｐゴシック" charset="-128"/>
              </a:rPr>
              <a:t>ait =</a:t>
            </a:r>
          </a:p>
          <a:p>
            <a:pPr algn="ctr" eaLnBrk="1" hangingPunct="1">
              <a:buFont typeface="Wingdings" charset="2"/>
              <a:buNone/>
            </a:pPr>
            <a:r>
              <a:rPr lang="fr-FR" altLang="en-US" sz="3500" b="1" dirty="0">
                <a:ea typeface="ＭＳ Ｐゴシック" charset="-128"/>
              </a:rPr>
              <a:t>p</a:t>
            </a:r>
            <a:r>
              <a:rPr lang="fr-FR" altLang="en-US" sz="3500" dirty="0">
                <a:ea typeface="ＭＳ Ｐゴシック" charset="-128"/>
              </a:rPr>
              <a:t>ris =</a:t>
            </a:r>
          </a:p>
          <a:p>
            <a:pPr algn="ctr" eaLnBrk="1" hangingPunct="1">
              <a:buFont typeface="Wingdings" charset="2"/>
              <a:buNone/>
            </a:pPr>
            <a:r>
              <a:rPr lang="fr-FR" altLang="en-US" sz="3500" b="1" dirty="0">
                <a:ea typeface="ＭＳ Ｐゴシック" charset="-128"/>
              </a:rPr>
              <a:t>b</a:t>
            </a:r>
            <a:r>
              <a:rPr lang="fr-FR" altLang="en-US" sz="3500" dirty="0">
                <a:ea typeface="ＭＳ Ｐゴシック" charset="-128"/>
              </a:rPr>
              <a:t>u =</a:t>
            </a:r>
          </a:p>
          <a:p>
            <a:pPr algn="ctr" eaLnBrk="1" hangingPunct="1">
              <a:buFont typeface="Wingdings" charset="2"/>
              <a:buNone/>
            </a:pPr>
            <a:r>
              <a:rPr lang="fr-FR" altLang="en-US" sz="3500" b="1" dirty="0">
                <a:ea typeface="ＭＳ Ｐゴシック" charset="-128"/>
              </a:rPr>
              <a:t>l</a:t>
            </a:r>
            <a:r>
              <a:rPr lang="fr-FR" altLang="en-US" sz="3500" dirty="0">
                <a:ea typeface="ＭＳ Ｐゴシック" charset="-128"/>
              </a:rPr>
              <a:t>u =</a:t>
            </a:r>
          </a:p>
          <a:p>
            <a:pPr algn="ctr" eaLnBrk="1" hangingPunct="1">
              <a:buFont typeface="Wingdings" charset="2"/>
              <a:buNone/>
            </a:pPr>
            <a:r>
              <a:rPr lang="fr-FR" altLang="en-US" sz="3500" b="1" dirty="0">
                <a:ea typeface="ＭＳ Ｐゴシック" charset="-128"/>
              </a:rPr>
              <a:t>v</a:t>
            </a:r>
            <a:r>
              <a:rPr lang="fr-FR" altLang="en-US" sz="3500" dirty="0">
                <a:ea typeface="ＭＳ Ｐゴシック" charset="-128"/>
              </a:rPr>
              <a:t>u =</a:t>
            </a:r>
          </a:p>
        </p:txBody>
      </p:sp>
      <p:sp>
        <p:nvSpPr>
          <p:cNvPr id="268292" name="Text Box 4"/>
          <p:cNvSpPr txBox="1">
            <a:spLocks noChangeArrowheads="1"/>
          </p:cNvSpPr>
          <p:nvPr/>
        </p:nvSpPr>
        <p:spPr bwMode="auto">
          <a:xfrm>
            <a:off x="7008812" y="2849564"/>
            <a:ext cx="19812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3200" b="1" dirty="0"/>
              <a:t>f</a:t>
            </a:r>
            <a:r>
              <a:rPr lang="fr-FR" altLang="en-US" sz="3200" dirty="0"/>
              <a:t>aire</a:t>
            </a:r>
          </a:p>
        </p:txBody>
      </p:sp>
      <p:sp>
        <p:nvSpPr>
          <p:cNvPr id="268293" name="Text Box 5"/>
          <p:cNvSpPr txBox="1">
            <a:spLocks noChangeArrowheads="1"/>
          </p:cNvSpPr>
          <p:nvPr/>
        </p:nvSpPr>
        <p:spPr bwMode="auto">
          <a:xfrm>
            <a:off x="7008812" y="3429000"/>
            <a:ext cx="1981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3200" b="1" dirty="0"/>
              <a:t>p</a:t>
            </a:r>
            <a:r>
              <a:rPr lang="fr-FR" altLang="en-US" sz="3200" dirty="0"/>
              <a:t>rendre</a:t>
            </a:r>
          </a:p>
        </p:txBody>
      </p:sp>
      <p:sp>
        <p:nvSpPr>
          <p:cNvPr id="268294" name="Text Box 6"/>
          <p:cNvSpPr txBox="1">
            <a:spLocks noChangeArrowheads="1"/>
          </p:cNvSpPr>
          <p:nvPr/>
        </p:nvSpPr>
        <p:spPr bwMode="auto">
          <a:xfrm>
            <a:off x="7008812" y="4038600"/>
            <a:ext cx="31242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3200" b="1"/>
              <a:t>b</a:t>
            </a:r>
            <a:r>
              <a:rPr lang="fr-FR" altLang="en-US" sz="3200"/>
              <a:t>oire</a:t>
            </a:r>
            <a:r>
              <a:rPr lang="fr-FR" altLang="en-US" sz="1800"/>
              <a:t> (to drink)</a:t>
            </a:r>
            <a:endParaRPr lang="fr-FR" altLang="en-US" sz="3200"/>
          </a:p>
        </p:txBody>
      </p:sp>
      <p:sp>
        <p:nvSpPr>
          <p:cNvPr id="268295" name="Text Box 7"/>
          <p:cNvSpPr txBox="1">
            <a:spLocks noChangeArrowheads="1"/>
          </p:cNvSpPr>
          <p:nvPr/>
        </p:nvSpPr>
        <p:spPr bwMode="auto">
          <a:xfrm>
            <a:off x="7008812" y="4602164"/>
            <a:ext cx="2895600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3200" b="1"/>
              <a:t>l</a:t>
            </a:r>
            <a:r>
              <a:rPr lang="fr-FR" altLang="en-US" sz="3200"/>
              <a:t>ire </a:t>
            </a:r>
            <a:r>
              <a:rPr lang="fr-FR" altLang="en-US" sz="1800"/>
              <a:t>(to read)</a:t>
            </a:r>
          </a:p>
        </p:txBody>
      </p:sp>
      <p:sp>
        <p:nvSpPr>
          <p:cNvPr id="268296" name="Text Box 8"/>
          <p:cNvSpPr txBox="1">
            <a:spLocks noChangeArrowheads="1"/>
          </p:cNvSpPr>
          <p:nvPr/>
        </p:nvSpPr>
        <p:spPr bwMode="auto">
          <a:xfrm>
            <a:off x="7008812" y="5181600"/>
            <a:ext cx="25908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Verdana" charset="0"/>
                <a:ea typeface="ＭＳ Ｐゴシック" charset="-128"/>
              </a:defRPr>
            </a:lvl9pPr>
          </a:lstStyle>
          <a:p>
            <a:pPr eaLnBrk="1" hangingPunct="1"/>
            <a:r>
              <a:rPr lang="fr-FR" altLang="en-US" sz="3200" b="1"/>
              <a:t>v</a:t>
            </a:r>
            <a:r>
              <a:rPr lang="fr-FR" altLang="en-US" sz="3200"/>
              <a:t>oir </a:t>
            </a:r>
            <a:r>
              <a:rPr lang="fr-FR" altLang="en-US" sz="1800"/>
              <a:t>(to see)</a:t>
            </a:r>
          </a:p>
        </p:txBody>
      </p:sp>
    </p:spTree>
    <p:extLst>
      <p:ext uri="{BB962C8B-B14F-4D97-AF65-F5344CB8AC3E}">
        <p14:creationId xmlns:p14="http://schemas.microsoft.com/office/powerpoint/2010/main" val="783037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8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8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8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8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8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8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682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68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8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68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82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291" grpId="0" build="p"/>
      <p:bldP spid="268292" grpId="0"/>
      <p:bldP spid="268293" grpId="0"/>
      <p:bldP spid="268294" grpId="0"/>
      <p:bldP spid="268295" grpId="0"/>
      <p:bldP spid="268296" grpId="0"/>
    </p:bldLst>
  </p:timing>
</p:sld>
</file>

<file path=ppt/theme/theme1.xml><?xml version="1.0" encoding="utf-8"?>
<a:theme xmlns:a="http://schemas.openxmlformats.org/drawingml/2006/main" name="Cooking 16x9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Cooking_16x9">
      <a:dk1>
        <a:srgbClr val="000000"/>
      </a:dk1>
      <a:lt1>
        <a:sysClr val="window" lastClr="FFFFFF"/>
      </a:lt1>
      <a:dk2>
        <a:srgbClr val="7F7F7F"/>
      </a:dk2>
      <a:lt2>
        <a:srgbClr val="E6E6E6"/>
      </a:lt2>
      <a:accent1>
        <a:srgbClr val="89C01C"/>
      </a:accent1>
      <a:accent2>
        <a:srgbClr val="FCB22C"/>
      </a:accent2>
      <a:accent3>
        <a:srgbClr val="FE750E"/>
      </a:accent3>
      <a:accent4>
        <a:srgbClr val="F23610"/>
      </a:accent4>
      <a:accent5>
        <a:srgbClr val="7C283A"/>
      </a:accent5>
      <a:accent6>
        <a:srgbClr val="3E7520"/>
      </a:accent6>
      <a:hlink>
        <a:srgbClr val="89C01C"/>
      </a:hlink>
      <a:folHlink>
        <a:srgbClr val="A6A6A6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1Subtle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l="180000" t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ocPublishedLinkedAssetsLookup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LocLastLocAttemptVersionTypeLookup xmlns="4873beb7-5857-4685-be1f-d57550cc96cc" xsi:nil="true"/>
    <DirectSourceMarket xmlns="4873beb7-5857-4685-be1f-d57550cc96cc" xsi:nil="true"/>
    <ThumbnailAssetId xmlns="4873beb7-5857-4685-be1f-d57550cc96cc" xsi:nil="true"/>
    <PrimaryImageGen xmlns="4873beb7-5857-4685-be1f-d57550cc96cc">false</PrimaryImageGen>
    <LocNewPublishedVersionLookup xmlns="4873beb7-5857-4685-be1f-d57550cc96cc" xsi:nil="true"/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LocOverallPublishStatusLookup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LocOverallLocStatusLookup xmlns="4873beb7-5857-4685-be1f-d57550cc96cc" xsi:nil="true"/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1345042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>This presentation template includes a title slide with an image of vegetables on a clean white background, and would work well for restaurant presentations, food conferences, cooking exhibitions, health and nutrition resource sharing, and general meetings regarding food-related businesses. This presentation template contains multiple slide layouts in widescreen format (16x9). It contains a sample chart, table, and SmartArt graphic that you can easily  modify.</APDescription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2011-11-26T00:12:00+00:00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TemplateStatus xmlns="4873beb7-5857-4685-be1f-d57550cc96cc">Complete</TemplateStatus>
    <Downloads xmlns="4873beb7-5857-4685-be1f-d57550cc96cc">0</Downloads>
    <OOCacheId xmlns="4873beb7-5857-4685-be1f-d57550cc96cc" xsi:nil="true"/>
    <IsDeleted xmlns="4873beb7-5857-4685-be1f-d57550cc96cc">false</IsDeleted>
    <LocPublishedDependentAssetsLookup xmlns="4873beb7-5857-4685-be1f-d57550cc96cc" xsi:nil="true"/>
    <AssetExpire xmlns="4873beb7-5857-4685-be1f-d57550cc96cc">2029-05-12T07:00:00+00:00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EditorialTags xmlns="4873beb7-5857-4685-be1f-d57550cc96cc" xsi:nil="true"/>
    <SubmitterId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TP102787941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694218</LocLastLocAttemptVersionLookup>
    <LocProcessedForHandoffsLookup xmlns="4873beb7-5857-4685-be1f-d57550cc96cc" xsi:nil="true"/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LocOverallPreviewStatusLookup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 xsi:nil="true"/>
    <OutputCachingOn xmlns="4873beb7-5857-4685-be1f-d57550cc96cc">false</OutputCachingOn>
    <AverageRating xmlns="4873beb7-5857-4685-be1f-d57550cc96cc" xsi:nil="true"/>
    <APAuthor xmlns="4873beb7-5857-4685-be1f-d57550cc96cc">
      <UserInfo>
        <DisplayName>REDMOND\kristaa</DisplayName>
        <AccountId>136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LocProcessedForMarketsLookup xmlns="4873beb7-5857-4685-be1f-d57550cc96cc" xsi:nil="true"/>
    <TPLaunchHelpLinkType xmlns="4873beb7-5857-4685-be1f-d57550cc96cc">Template</TPLaunchHelpLinkType>
    <OriginalRelease xmlns="4873beb7-5857-4685-be1f-d57550cc96cc">15</OriginalRelease>
    <LocalizationTagsTaxHTField0 xmlns="4873beb7-5857-4685-be1f-d57550cc96cc">
      <Terms xmlns="http://schemas.microsoft.com/office/infopath/2007/PartnerControls"/>
    </LocalizationTagsTaxHTField0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LocOverallHandbackStatusLookup xmlns="4873beb7-5857-4685-be1f-d57550cc96cc" xsi:nil="true"/>
    <ShowIn xmlns="4873beb7-5857-4685-be1f-d57550cc96cc">Show everywhere</ShowIn>
    <UANotes xmlns="4873beb7-5857-4685-be1f-d57550cc96cc" xsi:nil="true"/>
    <InternalTagsTaxHTField0 xmlns="4873beb7-5857-4685-be1f-d57550cc96cc">
      <Terms xmlns="http://schemas.microsoft.com/office/infopath/2007/PartnerControls"/>
    </InternalTagsTaxHTField0>
    <CSXHash xmlns="4873beb7-5857-4685-be1f-d57550cc96cc" xsi:nil="true"/>
    <VoteCount xmlns="4873beb7-5857-4685-be1f-d57550cc96cc" xsi:nil="true"/>
    <LocMarketGroupTiers2 xmlns="4873beb7-5857-4685-be1f-d57550cc96cc" xsi:nil="true"/>
  </documentManagement>
</p:properties>
</file>

<file path=customXml/itemProps1.xml><?xml version="1.0" encoding="utf-8"?>
<ds:datastoreItem xmlns:ds="http://schemas.openxmlformats.org/officeDocument/2006/customXml" ds:itemID="{73FE4C4E-14AF-45E2-953E-8D797E6337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863CEF8-E427-41A3-B701-02CD4579E28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700CCB-20BA-4760-AB9F-AC3B63ED32E0}">
  <ds:schemaRefs>
    <ds:schemaRef ds:uri="http://schemas.microsoft.com/office/2006/metadata/properties"/>
    <ds:schemaRef ds:uri="http://schemas.microsoft.com/office/infopath/2007/PartnerControls"/>
    <ds:schemaRef ds:uri="4873beb7-5857-4685-be1f-d57550cc96c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Fresh food presentation (widescreen)</Template>
  <TotalTime>0</TotalTime>
  <Words>272</Words>
  <Application>Microsoft Macintosh PowerPoint</Application>
  <PresentationFormat>Custom</PresentationFormat>
  <Paragraphs>125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Constantia</vt:lpstr>
      <vt:lpstr>ＭＳ Ｐゴシック</vt:lpstr>
      <vt:lpstr>Arial</vt:lpstr>
      <vt:lpstr>Verdana</vt:lpstr>
      <vt:lpstr>Wingdings</vt:lpstr>
      <vt:lpstr>Cooking 16x9</vt:lpstr>
      <vt:lpstr>Unité 2 – L’art de la nourriture</vt:lpstr>
      <vt:lpstr>Directions</vt:lpstr>
      <vt:lpstr>Directions</vt:lpstr>
      <vt:lpstr>Directions</vt:lpstr>
      <vt:lpstr>Directions</vt:lpstr>
      <vt:lpstr>Directions</vt:lpstr>
      <vt:lpstr>Directions</vt:lpstr>
      <vt:lpstr>Directions</vt:lpstr>
      <vt:lpstr>Directions</vt:lpstr>
      <vt:lpstr>Directions</vt:lpstr>
      <vt:lpstr>Directions</vt:lpstr>
      <vt:lpstr>#1</vt:lpstr>
      <vt:lpstr>#2</vt:lpstr>
      <vt:lpstr>#3</vt:lpstr>
      <vt:lpstr>#4</vt:lpstr>
      <vt:lpstr>#5</vt:lpstr>
      <vt:lpstr>#6</vt:lpstr>
      <vt:lpstr>#7</vt:lpstr>
      <vt:lpstr>#8</vt:lpstr>
      <vt:lpstr>#9</vt:lpstr>
      <vt:lpstr>#10</vt:lpstr>
      <vt:lpstr>#11</vt:lpstr>
      <vt:lpstr>#12</vt:lpstr>
    </vt:vector>
  </TitlesOfParts>
  <Company/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GREBERT,VIVIANE</dc:creator>
  <cp:lastModifiedBy/>
  <cp:revision>1</cp:revision>
  <dcterms:created xsi:type="dcterms:W3CDTF">2016-11-02T21:18:56Z</dcterms:created>
  <dcterms:modified xsi:type="dcterms:W3CDTF">2016-11-13T18:50:01Z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CampaignTags">
    <vt:lpwstr/>
  </property>
  <property fmtid="{D5CDD505-2E9C-101B-9397-08002B2CF9AE}" pid="7" name="ScenarioTags">
    <vt:lpwstr/>
  </property>
</Properties>
</file>